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9"/>
  </p:notesMasterIdLst>
  <p:sldIdLst>
    <p:sldId id="541" r:id="rId2"/>
    <p:sldId id="551" r:id="rId3"/>
    <p:sldId id="552" r:id="rId4"/>
    <p:sldId id="554" r:id="rId5"/>
    <p:sldId id="677" r:id="rId6"/>
    <p:sldId id="703" r:id="rId7"/>
    <p:sldId id="702" r:id="rId8"/>
    <p:sldId id="704" r:id="rId9"/>
    <p:sldId id="705" r:id="rId10"/>
    <p:sldId id="706" r:id="rId11"/>
    <p:sldId id="711" r:id="rId12"/>
    <p:sldId id="712" r:id="rId13"/>
    <p:sldId id="716" r:id="rId14"/>
    <p:sldId id="632" r:id="rId15"/>
    <p:sldId id="697" r:id="rId16"/>
    <p:sldId id="707" r:id="rId17"/>
    <p:sldId id="714" r:id="rId18"/>
    <p:sldId id="708" r:id="rId19"/>
    <p:sldId id="713" r:id="rId20"/>
    <p:sldId id="710" r:id="rId21"/>
    <p:sldId id="699" r:id="rId22"/>
    <p:sldId id="700" r:id="rId23"/>
    <p:sldId id="715" r:id="rId24"/>
    <p:sldId id="634" r:id="rId25"/>
    <p:sldId id="698" r:id="rId26"/>
    <p:sldId id="717" r:id="rId27"/>
    <p:sldId id="718" r:id="rId28"/>
    <p:sldId id="722" r:id="rId29"/>
    <p:sldId id="720" r:id="rId30"/>
    <p:sldId id="721" r:id="rId31"/>
    <p:sldId id="723" r:id="rId32"/>
    <p:sldId id="724" r:id="rId33"/>
    <p:sldId id="725" r:id="rId34"/>
    <p:sldId id="726" r:id="rId35"/>
    <p:sldId id="727" r:id="rId36"/>
    <p:sldId id="553" r:id="rId37"/>
    <p:sldId id="550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33"/>
    <a:srgbClr val="FF3300"/>
    <a:srgbClr val="0000FF"/>
    <a:srgbClr val="5C0000"/>
    <a:srgbClr val="FF9900"/>
    <a:srgbClr val="FFD1D1"/>
    <a:srgbClr val="FFB9B9"/>
    <a:srgbClr val="FF9797"/>
    <a:srgbClr val="FF8F8F"/>
    <a:srgbClr val="DC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1"/>
    <p:restoredTop sz="85864" autoAdjust="0"/>
  </p:normalViewPr>
  <p:slideViewPr>
    <p:cSldViewPr>
      <p:cViewPr varScale="1">
        <p:scale>
          <a:sx n="137" d="100"/>
          <a:sy n="137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8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04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4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71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02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57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75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4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25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7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3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7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8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6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9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13" y="0"/>
            <a:ext cx="12203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7032" y="4038600"/>
            <a:ext cx="7255063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7032" y="4800600"/>
            <a:ext cx="7255063" cy="990600"/>
          </a:xfrm>
        </p:spPr>
        <p:txBody>
          <a:bodyPr>
            <a:normAutofit/>
          </a:bodyPr>
          <a:lstStyle>
            <a:lvl1pPr marL="0" indent="0" algn="l">
              <a:buNone/>
              <a:defRPr sz="32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8" y="1998676"/>
            <a:ext cx="3330081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7" y="2615632"/>
            <a:ext cx="2103203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25" y="533400"/>
            <a:ext cx="2626541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29096" y="1978223"/>
            <a:ext cx="4159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8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8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9324662" y="6488668"/>
            <a:ext cx="287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5A33"/>
                </a:solidFill>
                <a:latin typeface="Century Gothic" pitchFamily="34" charset="0"/>
              </a:rPr>
              <a:t>http://www.poly.edu.vn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8571" y="6062246"/>
            <a:ext cx="27121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all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600" b="0" cap="all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3" y="273052"/>
            <a:ext cx="681389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2" y="274640"/>
            <a:ext cx="8024309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929897" y="6188077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0512-7E02-4E40-BD9C-21FAB99329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700"/>
            <a:ext cx="12240699" cy="6845300"/>
            <a:chOff x="0" y="12700"/>
            <a:chExt cx="12213597" cy="6845300"/>
          </a:xfrm>
        </p:grpSpPr>
        <p:pic>
          <p:nvPicPr>
            <p:cNvPr id="8" name="Picture 7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pic>
        <p:nvPicPr>
          <p:cNvPr id="6" name="Picture 2" descr="Image result for thanks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155743"/>
            <a:ext cx="4419600" cy="2702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 10"/>
          <p:cNvGrpSpPr/>
          <p:nvPr userDrawn="1"/>
        </p:nvGrpSpPr>
        <p:grpSpPr>
          <a:xfrm>
            <a:off x="645390" y="2542160"/>
            <a:ext cx="2243139" cy="4371824"/>
            <a:chOff x="-2798010" y="2616804"/>
            <a:chExt cx="2238173" cy="4371824"/>
          </a:xfrm>
        </p:grpSpPr>
        <p:sp>
          <p:nvSpPr>
            <p:cNvPr id="12" name="Freeform 11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16" name="Freeform 15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62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066800"/>
            <a:ext cx="9142571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2" y="1501139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914400"/>
            <a:ext cx="184299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>
            <a:normAutofit/>
          </a:bodyPr>
          <a:lstStyle>
            <a:lvl1pPr algn="ctr">
              <a:defRPr sz="3200" b="1" cap="all" spc="0" baseline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46" y="1219202"/>
            <a:ext cx="213833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15" y="3581400"/>
            <a:ext cx="109699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23" y="1295400"/>
            <a:ext cx="614808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7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914400"/>
            <a:ext cx="5385515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1600201"/>
            <a:ext cx="5385515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914400"/>
            <a:ext cx="5387630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600201"/>
            <a:ext cx="5387630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563562"/>
          </a:xfrm>
        </p:spPr>
        <p:txBody>
          <a:bodyPr>
            <a:norm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74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9" r:id="rId16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nkr.co/edit/CwXJViltnzVEWbk2?p=preview&amp;pre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nkr.co/edit/Q1jyGXvy9INMRG3Y?p=preview&amp;pre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Iterators_and_Generato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eloper.mozilla.org/vi/docs/Web/JavaScript/Reference/Operators/awai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os/axio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ECMAScript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7032" y="4876800"/>
            <a:ext cx="7255063" cy="990600"/>
          </a:xfrm>
        </p:spPr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 lnSpcReduction="10000"/>
          </a:bodyPr>
          <a:lstStyle/>
          <a:p>
            <a:r>
              <a:rPr lang="vi-VN" sz="2400" dirty="0"/>
              <a:t>Các giá trị bất đồng bộ sẽ được bọc bên trong một Promise, cho phép bạn kết nối (chaining) nhiều promises lại với nhau.</a:t>
            </a:r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r>
              <a:rPr lang="vi-VN" sz="2400" dirty="0"/>
              <a:t>Phương thức</a:t>
            </a:r>
            <a:r>
              <a:rPr lang="vi-VN" sz="2400" b="1" dirty="0"/>
              <a:t> .catch(). </a:t>
            </a:r>
            <a:r>
              <a:rPr lang="vi-VN" sz="2400" dirty="0"/>
              <a:t>Phương thức này chỉ là </a:t>
            </a:r>
            <a:r>
              <a:rPr lang="vi-VN" sz="2400" i="1" dirty="0"/>
              <a:t>cú pháp bọc đường</a:t>
            </a:r>
            <a:r>
              <a:rPr lang="vi-VN" sz="2400" dirty="0"/>
              <a:t> (syntactic sugar) của .then(null, onError)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Chaining (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)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3CF31D-EBB2-8848-B21A-89277E358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133601"/>
            <a:ext cx="619092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arrow function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4097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liên kết</a:t>
            </a:r>
            <a:r>
              <a:rPr lang="en-US" dirty="0"/>
              <a:t> ,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showCircle</a:t>
            </a:r>
            <a:r>
              <a:rPr lang="en-US" dirty="0"/>
              <a:t>()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callback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promise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endParaRPr lang="en-US" dirty="0"/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3F39812-89B7-D042-9D31-F550CCE3A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77333"/>
            <a:ext cx="5791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liên kết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D9BA9D-097E-594F-A2F8-21485E149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209800"/>
            <a:ext cx="6261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2: </a:t>
            </a:r>
            <a:br>
              <a:rPr lang="en-US" dirty="0"/>
            </a:b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async/await</a:t>
            </a:r>
          </a:p>
        </p:txBody>
      </p:sp>
    </p:spTree>
    <p:extLst>
      <p:ext uri="{BB962C8B-B14F-4D97-AF65-F5344CB8AC3E}">
        <p14:creationId xmlns:p14="http://schemas.microsoft.com/office/powerpoint/2010/main" val="15042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 fontScale="92500" lnSpcReduction="10000"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b="1" dirty="0">
                <a:solidFill>
                  <a:srgbClr val="FF5A33"/>
                </a:solidFill>
              </a:rPr>
              <a:t>Async / Await </a:t>
            </a:r>
            <a:r>
              <a:rPr lang="vi-VN" dirty="0"/>
              <a:t>là một tính năng JavaScript được dự đoán từ lâu, giúp làm việc với các chức năng không đồng bộ thú vị hơn và dễ hiểu hơn nhiều. </a:t>
            </a:r>
          </a:p>
          <a:p>
            <a:pPr fontAlgn="base">
              <a:buFont typeface="Wingdings" pitchFamily="2" charset="2"/>
              <a:buChar char="q"/>
            </a:pPr>
            <a:r>
              <a:rPr lang="vi-VN" dirty="0"/>
              <a:t>Nó được xây dựng dựa trên Promise và tương thích với tất cả các API dựa trên Promise hiện có.</a:t>
            </a:r>
          </a:p>
          <a:p>
            <a:pPr fontAlgn="base">
              <a:buFont typeface="Wingdings" pitchFamily="2" charset="2"/>
              <a:buChar char="q"/>
            </a:pPr>
            <a:r>
              <a:rPr lang="vi-VN" dirty="0"/>
              <a:t>Cú pháp : </a:t>
            </a:r>
          </a:p>
          <a:p>
            <a:pPr fontAlgn="base">
              <a:buFont typeface="Wingdings" pitchFamily="2" charset="2"/>
              <a:buChar char="q"/>
            </a:pPr>
            <a:endParaRPr lang="vi-VN" dirty="0"/>
          </a:p>
          <a:p>
            <a:pPr marL="457200" lvl="1" indent="0" algn="ctr" fontAlgn="base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async function </a:t>
            </a:r>
            <a:r>
              <a:rPr lang="en-US" i="1" dirty="0">
                <a:solidFill>
                  <a:schemeClr val="bg1"/>
                </a:solidFill>
                <a:highlight>
                  <a:srgbClr val="808080"/>
                </a:highlight>
              </a:rPr>
              <a:t>name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([</a:t>
            </a:r>
            <a:r>
              <a:rPr lang="en-US" i="1" dirty="0">
                <a:solidFill>
                  <a:schemeClr val="bg1"/>
                </a:solidFill>
                <a:highlight>
                  <a:srgbClr val="808080"/>
                </a:highlight>
              </a:rPr>
              <a:t>param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[, </a:t>
            </a:r>
            <a:r>
              <a:rPr lang="en-US" i="1" dirty="0">
                <a:solidFill>
                  <a:schemeClr val="bg1"/>
                </a:solidFill>
                <a:highlight>
                  <a:srgbClr val="808080"/>
                </a:highlight>
              </a:rPr>
              <a:t>param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[, ...</a:t>
            </a:r>
            <a:r>
              <a:rPr lang="en-US" i="1" dirty="0">
                <a:solidFill>
                  <a:schemeClr val="bg1"/>
                </a:solidFill>
                <a:highlight>
                  <a:srgbClr val="808080"/>
                </a:highlight>
              </a:rPr>
              <a:t>param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]]]) { </a:t>
            </a:r>
            <a:r>
              <a:rPr lang="en-US" i="1" dirty="0">
                <a:solidFill>
                  <a:schemeClr val="bg1"/>
                </a:solidFill>
                <a:highlight>
                  <a:srgbClr val="808080"/>
                </a:highlight>
              </a:rPr>
              <a:t>statements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 }</a:t>
            </a:r>
          </a:p>
          <a:p>
            <a:pPr marL="457200" lvl="1" indent="0" algn="ctr" fontAlgn="base">
              <a:buNone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lvl="1" fontAlgn="base"/>
            <a:r>
              <a:rPr lang="en-US" b="1" i="1" dirty="0">
                <a:solidFill>
                  <a:srgbClr val="FF5A33"/>
                </a:solidFill>
              </a:rPr>
              <a:t>Name</a:t>
            </a:r>
            <a:r>
              <a:rPr lang="en-US" i="1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function.</a:t>
            </a:r>
          </a:p>
          <a:p>
            <a:pPr lvl="1" fontAlgn="base"/>
            <a:r>
              <a:rPr lang="vi-VN" b="1" i="1" dirty="0">
                <a:solidFill>
                  <a:srgbClr val="FF5A33"/>
                </a:solidFill>
              </a:rPr>
              <a:t>Param</a:t>
            </a:r>
            <a:r>
              <a:rPr lang="vi-VN" i="1" dirty="0"/>
              <a:t> </a:t>
            </a:r>
            <a:r>
              <a:rPr lang="vi-VN" dirty="0"/>
              <a:t>Tên của một đối số được truyền vào function.</a:t>
            </a:r>
          </a:p>
          <a:p>
            <a:pPr lvl="1" fontAlgn="base"/>
            <a:r>
              <a:rPr lang="en-US" b="1" i="1" dirty="0">
                <a:solidFill>
                  <a:srgbClr val="FF5A33"/>
                </a:solidFill>
              </a:rPr>
              <a:t>Statements</a:t>
            </a:r>
            <a:r>
              <a:rPr lang="en-US" i="1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bao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function.</a:t>
            </a:r>
            <a:br>
              <a:rPr lang="en-US" dirty="0"/>
            </a:br>
            <a:br>
              <a:rPr lang="vi-VN" dirty="0"/>
            </a:b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Async/Await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dirty="0"/>
              <a:t>Nếu Promises là tương tự như các callback có cấu trúc, async/await là tương tự với kết hợp các </a:t>
            </a:r>
            <a:r>
              <a:rPr lang="vi-VN" dirty="0">
                <a:hlinkClick r:id="rId3"/>
              </a:rPr>
              <a:t>generators</a:t>
            </a:r>
            <a:r>
              <a:rPr lang="vi-VN" dirty="0"/>
              <a:t> và promises.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async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bao</a:t>
            </a:r>
            <a:r>
              <a:rPr lang="vi-VN" dirty="0"/>
              <a:t>Mục đích của async/await là để đơn giả hóa việc sử dụng các promises một cách đồng bộ, và để triển khai một số hoạt động trên một nhóm của các Promises. 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await</a:t>
            </a:r>
            <a:endParaRPr lang="en-US" dirty="0"/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b="1" dirty="0">
                <a:solidFill>
                  <a:srgbClr val="FF5A33"/>
                </a:solidFill>
              </a:rPr>
              <a:t>Await</a:t>
            </a:r>
            <a:r>
              <a:rPr lang="en-US" dirty="0"/>
              <a:t> -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 async</a:t>
            </a: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Async/Await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9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dirty="0"/>
              <a:t>Hầu hết các browser hiện tại đã support async/await nhưng vẫn còn IE và Opera Mini là không support. Bạn có thể tham khảo hình dưới:</a:t>
            </a: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endParaRPr lang="en-US" dirty="0"/>
          </a:p>
        </p:txBody>
      </p:sp>
      <p:pic>
        <p:nvPicPr>
          <p:cNvPr id="5" name="Picture 4" descr="A picture containing monitor, screen, large, green&#10;&#10;Description automatically generated">
            <a:extLst>
              <a:ext uri="{FF2B5EF4-FFF2-40B4-BE49-F238E27FC236}">
                <a16:creationId xmlns:a16="http://schemas.microsoft.com/office/drawing/2014/main" id="{EFB175B5-1D20-2147-9380-B9188C82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86000"/>
            <a:ext cx="1046410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async/await</a:t>
            </a: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fontAlgn="base">
              <a:buFont typeface="Wingdings" pitchFamily="2" charset="2"/>
              <a:buChar char="q"/>
            </a:pPr>
            <a:r>
              <a:rPr lang="vi-VN" dirty="0"/>
              <a:t>Cần lưu ý là kết quả trả về của async function luôn là một Promise.</a:t>
            </a: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7CCBFD-DDB8-8E4C-A8B2-142F2F4AB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76400"/>
            <a:ext cx="8982364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>
            <a:normAutofit/>
          </a:bodyPr>
          <a:lstStyle/>
          <a:p>
            <a:r>
              <a:rPr lang="vi-VN" dirty="0"/>
              <a:t>Trong trường hợp muốn chạy các promises một cách tuần tự như ảnh bên, bạn có thể sử dụng cú pháp </a:t>
            </a:r>
            <a:r>
              <a:rPr lang="vi-VN" b="1" dirty="0">
                <a:solidFill>
                  <a:srgbClr val="FF5A33"/>
                </a:solidFill>
              </a:rPr>
              <a:t>Async/await</a:t>
            </a:r>
            <a:r>
              <a:rPr lang="vi-VN" dirty="0"/>
              <a:t> </a:t>
            </a:r>
            <a:endParaRPr lang="en-US" dirty="0">
              <a:highlight>
                <a:srgbClr val="80808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CC777-7C01-B947-ACD1-8A393C0D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88" y="1143000"/>
            <a:ext cx="5383397" cy="2691698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763EC4-3F8C-5F49-90A9-EF1280BDD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3" y="3244345"/>
            <a:ext cx="5268925" cy="16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0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promise</a:t>
            </a:r>
          </a:p>
          <a:p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Async &amp; Await</a:t>
            </a:r>
          </a:p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Axios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82713" cy="5135564"/>
          </a:xfrm>
        </p:spPr>
        <p:txBody>
          <a:bodyPr>
            <a:normAutofit/>
          </a:bodyPr>
          <a:lstStyle/>
          <a:p>
            <a:r>
              <a:rPr lang="vi-VN" sz="2400" dirty="0"/>
              <a:t>Trường hợp muốn lấy nhiều giá trị promise cùng một lúc, ngoài cách sử dụng </a:t>
            </a:r>
            <a:r>
              <a:rPr lang="vi-VN" sz="2400" b="1" dirty="0">
                <a:solidFill>
                  <a:srgbClr val="FF5A33"/>
                </a:solidFill>
              </a:rPr>
              <a:t>promise.all() </a:t>
            </a:r>
            <a:r>
              <a:rPr lang="vi-VN" sz="2400" dirty="0"/>
              <a:t>bạn có thể sử dụng cú pháp </a:t>
            </a:r>
            <a:r>
              <a:rPr lang="vi-VN" sz="2400" b="1" dirty="0">
                <a:solidFill>
                  <a:srgbClr val="FF5A33"/>
                </a:solidFill>
              </a:rPr>
              <a:t>async/await </a:t>
            </a:r>
            <a:r>
              <a:rPr lang="vi-VN" sz="2400" dirty="0"/>
              <a:t>như sau:</a:t>
            </a:r>
            <a:endParaRPr lang="en-US" sz="2400" dirty="0">
              <a:highlight>
                <a:srgbClr val="80808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1E1A8653-11FA-F544-A331-5CED315A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30" y="2041675"/>
            <a:ext cx="4905605" cy="3033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53F56-A125-3D4A-A64F-E0B295430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7" y="5387207"/>
            <a:ext cx="10073410" cy="1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async/await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4097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Promise Chaining, </a:t>
            </a:r>
            <a:r>
              <a:rPr lang="en-US" dirty="0" err="1"/>
              <a:t>sử</a:t>
            </a:r>
            <a:r>
              <a:rPr lang="en-US" dirty="0"/>
              <a:t> dung async/await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.then/catch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0217FD-2974-584D-A221-6EA76B38B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2133600"/>
            <a:ext cx="5982645" cy="40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loadJson</a:t>
            </a:r>
            <a:r>
              <a:rPr lang="en-US" dirty="0"/>
              <a:t>()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b="1" dirty="0">
                <a:solidFill>
                  <a:srgbClr val="FF5A33"/>
                </a:solidFill>
              </a:rPr>
              <a:t>async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.then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await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json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json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CD383D-7DAD-2541-BD83-2E6E95D40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87" y="1640548"/>
            <a:ext cx="5383397" cy="3835669"/>
          </a:xfrm>
          <a:prstGeom prst="rect">
            <a:avLst/>
          </a:prstGeom>
          <a:noFill/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8F339EC-7F48-4CDB-8F89-BD6EF5D1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3: </a:t>
            </a:r>
            <a:br>
              <a:rPr lang="en-US" dirty="0"/>
            </a:b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axios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5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dirty="0"/>
              <a:t>Axios là một thư viện JavaScript dựa trên Promised được sử dụng để gửi các yêu cầu HTTP. Bạn có thể coi nó như một sự thay thế cho hàm </a:t>
            </a:r>
            <a:r>
              <a:rPr lang="vi-VN" b="1" dirty="0">
                <a:solidFill>
                  <a:srgbClr val="FF5A33"/>
                </a:solidFill>
              </a:rPr>
              <a:t>fetch()</a:t>
            </a:r>
            <a:r>
              <a:rPr lang="vi-VN" dirty="0"/>
              <a:t> của JavaScript.</a:t>
            </a:r>
          </a:p>
          <a:p>
            <a:pPr fontAlgn="base">
              <a:buFont typeface="Wingdings" pitchFamily="2" charset="2"/>
              <a:buChar char="q"/>
            </a:pPr>
            <a:r>
              <a:rPr lang="vi-VN" dirty="0"/>
              <a:t>Axios nó là một mã nguồn mở và được cung cấp miễn phí, bạn có thể truy cập </a:t>
            </a:r>
            <a:r>
              <a:rPr lang="vi-VN" dirty="0">
                <a:hlinkClick r:id="rId3"/>
              </a:rPr>
              <a:t>Github Respository</a:t>
            </a:r>
            <a:r>
              <a:rPr lang="vi-VN" dirty="0"/>
              <a:t> này để tìm hiểu nhiều hơn về Axios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/>
              <a:t>Do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JavaScript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HTTP request.</a:t>
            </a:r>
            <a:endParaRPr lang="vi-VN" dirty="0"/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Axios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723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folder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NPM</a:t>
            </a:r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dung NPM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axios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6CC30-4104-BD4B-9F9B-6E5C0189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752600"/>
            <a:ext cx="10426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B484B-C2E2-1D43-8820-92861AAE6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3860801"/>
            <a:ext cx="1037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5A33"/>
                </a:solidFill>
              </a:rPr>
              <a:t>getRequestPromise.js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:</a:t>
            </a: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GET request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8102D8-BE4B-CB4D-80B4-A6702E179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057400"/>
            <a:ext cx="10477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>
                <a:solidFill>
                  <a:srgbClr val="FF5A33"/>
                </a:solidFill>
              </a:rPr>
              <a:t>node </a:t>
            </a:r>
            <a:r>
              <a:rPr lang="en-US" b="1" dirty="0" err="1">
                <a:solidFill>
                  <a:srgbClr val="FF5A33"/>
                </a:solidFill>
              </a:rPr>
              <a:t>getRequestPromise.js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GET request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34DDEB1-AA54-3048-A05C-7416198BF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2133600"/>
            <a:ext cx="10464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code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GET request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async/await</a:t>
            </a: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GET request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6824DA-5DEC-E047-9E48-D93D99DDC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2057400"/>
            <a:ext cx="10464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Promise</a:t>
            </a:r>
          </a:p>
          <a:p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Async &amp; Await</a:t>
            </a:r>
          </a:p>
          <a:p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Axios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3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POST request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REST API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b="1" dirty="0">
                <a:solidFill>
                  <a:srgbClr val="FF5A33"/>
                </a:solidFill>
              </a:rPr>
              <a:t>async/await</a:t>
            </a:r>
            <a:r>
              <a:rPr lang="en-US" dirty="0"/>
              <a:t>.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b="1" dirty="0" err="1">
                <a:solidFill>
                  <a:srgbClr val="FF5A33"/>
                </a:solidFill>
              </a:rPr>
              <a:t>postRequest.js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code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: </a:t>
            </a: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b="1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post request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4839944-6A01-6F4C-A4DA-FC03277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487148"/>
            <a:ext cx="8659091" cy="38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>
                <a:solidFill>
                  <a:srgbClr val="FF5A33"/>
                </a:solidFill>
              </a:rPr>
              <a:t>node </a:t>
            </a:r>
            <a:r>
              <a:rPr lang="en-US" b="1" dirty="0" err="1">
                <a:solidFill>
                  <a:srgbClr val="FF5A33"/>
                </a:solidFill>
              </a:rPr>
              <a:t>postRequest.js</a:t>
            </a:r>
            <a:r>
              <a:rPr lang="en-US" b="1" dirty="0">
                <a:solidFill>
                  <a:srgbClr val="FF5A33"/>
                </a:solidFill>
              </a:rPr>
              <a:t>, </a:t>
            </a:r>
            <a:r>
              <a:rPr lang="vi-VN" dirty="0"/>
              <a:t>trong terminal sẽ có kết quả:</a:t>
            </a: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post request</a:t>
            </a:r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8CF4F30-67C8-4547-9C9D-B1ACB2C5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133600"/>
            <a:ext cx="1046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b="1" dirty="0">
                <a:solidFill>
                  <a:srgbClr val="FF5A33"/>
                </a:solidFill>
              </a:rPr>
              <a:t>PUT</a:t>
            </a:r>
            <a:r>
              <a:rPr lang="en-US" dirty="0"/>
              <a:t> request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b="1" dirty="0" err="1">
                <a:solidFill>
                  <a:srgbClr val="FF5A33"/>
                </a:solidFill>
              </a:rPr>
              <a:t>axios.put</a:t>
            </a:r>
            <a:r>
              <a:rPr lang="en-US" b="1" dirty="0">
                <a:solidFill>
                  <a:srgbClr val="FF5A33"/>
                </a:solidFill>
              </a:rPr>
              <a:t>()</a:t>
            </a:r>
            <a:r>
              <a:rPr lang="en-US" dirty="0">
                <a:solidFill>
                  <a:srgbClr val="FF5A33"/>
                </a:solidFill>
              </a:rPr>
              <a:t> 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5A33"/>
                </a:solidFill>
              </a:rPr>
              <a:t>putRequest.js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:</a:t>
            </a: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put request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DFF712A-449A-3647-B0FE-940C3805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542453"/>
            <a:ext cx="8711570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POST request, </a:t>
            </a:r>
            <a:r>
              <a:rPr lang="en-US" dirty="0" err="1"/>
              <a:t>khi</a:t>
            </a:r>
            <a:r>
              <a:rPr lang="en-US" dirty="0"/>
              <a:t> PUT request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>
                <a:solidFill>
                  <a:srgbClr val="FF5A33"/>
                </a:solidFill>
              </a:rPr>
              <a:t>node </a:t>
            </a:r>
            <a:r>
              <a:rPr lang="en-US" b="1" dirty="0" err="1">
                <a:solidFill>
                  <a:srgbClr val="FF5A33"/>
                </a:solidFill>
              </a:rPr>
              <a:t>putRequest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vi-VN" dirty="0"/>
              <a:t>trong terminal sẽ có kết quả</a:t>
            </a:r>
            <a:r>
              <a:rPr lang="en-US" dirty="0"/>
              <a:t>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post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E7B00-1C20-8B4C-877B-D282F5D3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2" y="2743200"/>
            <a:ext cx="1045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dirty="0"/>
              <a:t>Bạn có thể gửi yêu cầu HTTP </a:t>
            </a:r>
            <a:r>
              <a:rPr lang="vi-VN" b="1" dirty="0">
                <a:solidFill>
                  <a:srgbClr val="FF5A33"/>
                </a:solidFill>
              </a:rPr>
              <a:t>DELETE</a:t>
            </a:r>
            <a:r>
              <a:rPr lang="vi-VN" dirty="0"/>
              <a:t> bằng phương thức </a:t>
            </a:r>
            <a:r>
              <a:rPr lang="vi-VN" b="1" dirty="0">
                <a:solidFill>
                  <a:srgbClr val="FF5A33"/>
                </a:solidFill>
              </a:rPr>
              <a:t>axios.delete() </a:t>
            </a:r>
            <a:r>
              <a:rPr lang="vi-VN" dirty="0"/>
              <a:t>để xóa dữ liệu khỏi API RESTful. 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b="1" dirty="0" err="1">
                <a:solidFill>
                  <a:srgbClr val="FF5A33"/>
                </a:solidFill>
              </a:rPr>
              <a:t>deleteRequest.js</a:t>
            </a:r>
            <a:r>
              <a:rPr lang="en-US" b="1" dirty="0">
                <a:solidFill>
                  <a:srgbClr val="FF5A33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pPr fontAlgn="base">
              <a:buFont typeface="Wingdings" pitchFamily="2" charset="2"/>
              <a:buChar char="q"/>
            </a:pPr>
            <a:endParaRPr lang="en-US" dirty="0">
              <a:solidFill>
                <a:srgbClr val="FF5A33"/>
              </a:solidFill>
            </a:endParaRPr>
          </a:p>
          <a:p>
            <a:pPr fontAlgn="base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delete request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DAF5E4-5139-8A43-87FC-9C08FA98D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971800"/>
            <a:ext cx="10464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vi-VN" dirty="0"/>
              <a:t>Hàm </a:t>
            </a:r>
            <a:r>
              <a:rPr lang="vi-VN" b="1" dirty="0">
                <a:solidFill>
                  <a:srgbClr val="FF5A33"/>
                </a:solidFill>
              </a:rPr>
              <a:t>axios.delete() </a:t>
            </a:r>
            <a:r>
              <a:rPr lang="vi-VN" dirty="0"/>
              <a:t>chỉ cần URL của tài nguyên mà chúng ta muốn xóa. Thực thi chương trình này với câu lệnh </a:t>
            </a:r>
            <a:r>
              <a:rPr lang="vi-VN" b="1" dirty="0">
                <a:solidFill>
                  <a:srgbClr val="FF5A33"/>
                </a:solidFill>
              </a:rPr>
              <a:t>node putRequest.js </a:t>
            </a:r>
            <a:r>
              <a:rPr lang="vi-VN" dirty="0"/>
              <a:t>trong terminal sẽ có kết quả: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delete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2066-C633-5A40-A213-907856BBE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590800"/>
            <a:ext cx="10439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Promise</a:t>
            </a:r>
          </a:p>
          <a:p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Async &amp; Await</a:t>
            </a:r>
          </a:p>
          <a:p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Async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/>
              <a:t>Axios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9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1: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Promise</a:t>
            </a:r>
          </a:p>
        </p:txBody>
      </p:sp>
    </p:spTree>
    <p:extLst>
      <p:ext uri="{BB962C8B-B14F-4D97-AF65-F5344CB8AC3E}">
        <p14:creationId xmlns:p14="http://schemas.microsoft.com/office/powerpoint/2010/main" val="38709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r>
              <a:rPr lang="vi-VN" sz="2400" dirty="0"/>
              <a:t>Promise là một </a:t>
            </a:r>
            <a:r>
              <a:rPr lang="vi-VN" sz="2400" i="1" dirty="0"/>
              <a:t>cơ chế</a:t>
            </a:r>
            <a:r>
              <a:rPr lang="vi-VN" sz="2400" dirty="0"/>
              <a:t> trong JavaScript giúp bạn thực thi các tác vụ bất đồng bộ mà không rơi vào </a:t>
            </a:r>
            <a:r>
              <a:rPr lang="vi-VN" sz="2400" b="1" i="1" dirty="0"/>
              <a:t>callback hell </a:t>
            </a:r>
            <a:r>
              <a:rPr lang="vi-VN" sz="2400" i="1" dirty="0"/>
              <a:t>( là tình trạng các hàm callback lồng nhau ở quá nhiều tầng )</a:t>
            </a:r>
          </a:p>
          <a:p>
            <a:r>
              <a:rPr lang="vi-VN" sz="2400" dirty="0"/>
              <a:t>Các tác vụ bất đồng bộ có thể là gửi AJAX request, gọi hàm bên trong setTimeout, setInterval hoặc requestAnimationFrame...Đây là một callback hell điển hình.</a:t>
            </a:r>
          </a:p>
          <a:p>
            <a:pPr marL="0" indent="0">
              <a:buNone/>
            </a:pPr>
            <a:br>
              <a:rPr lang="vi-VN" sz="2400" dirty="0"/>
            </a:b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Promise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33B9-A0CA-D04C-A15E-29462DAC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3401718"/>
            <a:ext cx="6996545" cy="32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r>
              <a:rPr lang="vi-VN" sz="2400" dirty="0"/>
              <a:t>Ví dụ</a:t>
            </a:r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r>
              <a:rPr lang="vi-VN" sz="2400" dirty="0"/>
              <a:t>Ví dụ trên khi được viết lại bằng Promise sẽ là:</a:t>
            </a:r>
          </a:p>
          <a:p>
            <a:pPr marL="0" indent="0">
              <a:buNone/>
            </a:pPr>
            <a:br>
              <a:rPr lang="vi-VN" sz="2400" dirty="0"/>
            </a:b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Promise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78B6A9-9DDA-B944-AF7E-4B8BEACA1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173735"/>
            <a:ext cx="6862762" cy="251459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BD8CF-3F40-004E-B030-2ABD4057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1" y="1066800"/>
            <a:ext cx="686276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 fontScale="92500" lnSpcReduction="20000"/>
          </a:bodyPr>
          <a:lstStyle/>
          <a:p>
            <a:r>
              <a:rPr lang="vi-VN" dirty="0"/>
              <a:t>Để tạo ra một promise object thì bạn dùng class Promise có sẵn trong trình duyệt như sau: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Trong đó, </a:t>
            </a:r>
            <a:r>
              <a:rPr lang="vi-VN" b="1" dirty="0">
                <a:solidFill>
                  <a:srgbClr val="FF5A33"/>
                </a:solidFill>
              </a:rPr>
              <a:t>executor</a:t>
            </a:r>
            <a:r>
              <a:rPr lang="vi-VN" dirty="0"/>
              <a:t> là một hàm có hai tham số:</a:t>
            </a:r>
          </a:p>
          <a:p>
            <a:pPr lvl="1"/>
            <a:r>
              <a:rPr lang="vi-VN" b="1" dirty="0">
                <a:solidFill>
                  <a:srgbClr val="FF5A33"/>
                </a:solidFill>
              </a:rPr>
              <a:t>resolve</a:t>
            </a:r>
            <a:r>
              <a:rPr lang="vi-VN" dirty="0"/>
              <a:t> là hàm sẽ được gọi khi promise hoàn thành</a:t>
            </a:r>
          </a:p>
          <a:p>
            <a:pPr lvl="1"/>
            <a:r>
              <a:rPr lang="vi-VN" b="1" dirty="0">
                <a:solidFill>
                  <a:srgbClr val="FF5A33"/>
                </a:solidFill>
              </a:rPr>
              <a:t>reject</a:t>
            </a:r>
            <a:r>
              <a:rPr lang="vi-VN" dirty="0"/>
              <a:t> là hàm sẽ được gọi khi có lỗi xảy ra</a:t>
            </a:r>
            <a:br>
              <a:rPr lang="vi-VN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Tạo</a:t>
            </a:r>
            <a:r>
              <a:rPr lang="en-US" dirty="0"/>
              <a:t> promise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C910D45-34B8-994D-A0EB-EBC7513D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905000"/>
            <a:ext cx="5867400" cy="20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r>
              <a:rPr lang="vi-VN" dirty="0"/>
              <a:t>Ví dụ với một hàm lấy danh sách sản phẩm từ API</a:t>
            </a:r>
            <a:br>
              <a:rPr lang="vi-VN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623143F-32C8-0F42-88F0-3FCED0D5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688209"/>
            <a:ext cx="8463486" cy="37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Autofit/>
          </a:bodyPr>
          <a:lstStyle/>
          <a:p>
            <a:r>
              <a:rPr lang="vi-VN" sz="2400" dirty="0"/>
              <a:t>Hàm api.getProduct() sẽ trả về một promise object. Chúng ta có thể truy xuất đến kết quả trả về bằng phương thức </a:t>
            </a:r>
            <a:r>
              <a:rPr lang="vi-VN" sz="2400" b="1" dirty="0">
                <a:solidFill>
                  <a:srgbClr val="FF5A33"/>
                </a:solidFill>
              </a:rPr>
              <a:t>.then()</a:t>
            </a:r>
            <a:r>
              <a:rPr lang="vi-VN" sz="2400" b="1" dirty="0"/>
              <a:t> </a:t>
            </a:r>
            <a:r>
              <a:rPr lang="vi-VN" sz="2400" dirty="0"/>
              <a:t>như sau:</a:t>
            </a:r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r>
              <a:rPr lang="vi-VN" sz="2400" dirty="0"/>
              <a:t>Phương thức </a:t>
            </a:r>
            <a:r>
              <a:rPr lang="vi-VN" sz="2400" b="1" dirty="0">
                <a:solidFill>
                  <a:srgbClr val="FF5A33"/>
                </a:solidFill>
              </a:rPr>
              <a:t>.then() </a:t>
            </a:r>
            <a:r>
              <a:rPr lang="vi-VN" sz="2400" dirty="0"/>
              <a:t>nhận vào 2 hàm là onSuccess, </a:t>
            </a:r>
            <a:r>
              <a:rPr lang="en-US" sz="2400" dirty="0" err="1"/>
              <a:t>onError</a:t>
            </a:r>
            <a:endParaRPr lang="vi-VN" sz="2400" dirty="0"/>
          </a:p>
          <a:p>
            <a:pPr lvl="1"/>
            <a:r>
              <a:rPr lang="vi-VN" b="1" dirty="0">
                <a:solidFill>
                  <a:srgbClr val="FF5A33"/>
                </a:solidFill>
              </a:rPr>
              <a:t>onSuccess</a:t>
            </a:r>
            <a:r>
              <a:rPr lang="vi-VN" dirty="0"/>
              <a:t> được gọi khi promise hoàn thành</a:t>
            </a:r>
          </a:p>
          <a:p>
            <a:pPr lvl="1"/>
            <a:r>
              <a:rPr lang="vi-VN" b="1" dirty="0">
                <a:solidFill>
                  <a:srgbClr val="FF5A33"/>
                </a:solidFill>
              </a:rPr>
              <a:t>onError</a:t>
            </a:r>
            <a:r>
              <a:rPr lang="vi-VN" dirty="0"/>
              <a:t> được gọi khi có lỗi xảy ra. </a:t>
            </a:r>
          </a:p>
          <a:p>
            <a:r>
              <a:rPr lang="vi-VN" sz="2400" dirty="0"/>
              <a:t>Bên trong tham số </a:t>
            </a:r>
            <a:r>
              <a:rPr lang="vi-VN" sz="2400" b="1" dirty="0">
                <a:solidFill>
                  <a:srgbClr val="FF5A33"/>
                </a:solidFill>
              </a:rPr>
              <a:t>onSuccess</a:t>
            </a:r>
            <a:r>
              <a:rPr lang="vi-VN" sz="2400" dirty="0"/>
              <a:t> bạn có thể trả về một giá trị đồng bộ, chẳng hạn như giá trị số, chuỗi, null, undefined, array hay object; hoặc một </a:t>
            </a:r>
            <a:r>
              <a:rPr lang="vi-VN" sz="2400" b="1" dirty="0">
                <a:solidFill>
                  <a:srgbClr val="FF5A33"/>
                </a:solidFill>
              </a:rPr>
              <a:t>promise object</a:t>
            </a:r>
            <a:r>
              <a:rPr lang="vi-VN" sz="2400" dirty="0"/>
              <a:t> khác.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Chaining (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)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402C0B5-5BD6-7E43-B4DA-7445F2D84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981200"/>
            <a:ext cx="8001000" cy="22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1350</Words>
  <Application>Microsoft Macintosh PowerPoint</Application>
  <PresentationFormat>Custom</PresentationFormat>
  <Paragraphs>202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Century Gothic</vt:lpstr>
      <vt:lpstr>Segoe UI</vt:lpstr>
      <vt:lpstr>Wingdings</vt:lpstr>
      <vt:lpstr>Custom Design</vt:lpstr>
      <vt:lpstr>Lập trình ECMAScript</vt:lpstr>
      <vt:lpstr>Mục tiêu</vt:lpstr>
      <vt:lpstr>Nội dung</vt:lpstr>
      <vt:lpstr>Phần 1:    Ôn tập lại Promise</vt:lpstr>
      <vt:lpstr>Promise là gì?</vt:lpstr>
      <vt:lpstr>Promise là gì?</vt:lpstr>
      <vt:lpstr>Tạo promise</vt:lpstr>
      <vt:lpstr>Ví dụ</vt:lpstr>
      <vt:lpstr>Chaining ( gọi nối )</vt:lpstr>
      <vt:lpstr>Chaining ( gọi nối )</vt:lpstr>
      <vt:lpstr>Sử dụng arrow function</vt:lpstr>
      <vt:lpstr>Yêu cầu</vt:lpstr>
      <vt:lpstr>Đáp án</vt:lpstr>
      <vt:lpstr>Phần 2:  tổng quan async/await</vt:lpstr>
      <vt:lpstr>Async/Await là gì?</vt:lpstr>
      <vt:lpstr>Async/Await là gì?</vt:lpstr>
      <vt:lpstr>Trình duyệt hỗ trợ</vt:lpstr>
      <vt:lpstr>Ví dụ</vt:lpstr>
      <vt:lpstr>Một số trường hợp cần lưu ý</vt:lpstr>
      <vt:lpstr>Một số trường hợp cần lưu ý</vt:lpstr>
      <vt:lpstr>Sử dụng async/await</vt:lpstr>
      <vt:lpstr>PowerPoint Presentation</vt:lpstr>
      <vt:lpstr>PowerPoint Presentation</vt:lpstr>
      <vt:lpstr>Phần 3:  sử dụng async với axios</vt:lpstr>
      <vt:lpstr>Axios là gì?</vt:lpstr>
      <vt:lpstr>Thiết lập axios</vt:lpstr>
      <vt:lpstr>Thiết lập GET request</vt:lpstr>
      <vt:lpstr>Thiết lập GET request</vt:lpstr>
      <vt:lpstr>Thiết lập GET request</vt:lpstr>
      <vt:lpstr>Thiết lập post request</vt:lpstr>
      <vt:lpstr>Thiết lập post request</vt:lpstr>
      <vt:lpstr>Thiết lập put request</vt:lpstr>
      <vt:lpstr>Thiết lập post request</vt:lpstr>
      <vt:lpstr>Thiết lập delete request</vt:lpstr>
      <vt:lpstr>Thiết lập delete request</vt:lpstr>
      <vt:lpstr>Tổng kết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ECMAScript</dc:title>
  <dc:creator>Đạt Lê</dc:creator>
  <cp:lastModifiedBy>Đạt Lê</cp:lastModifiedBy>
  <cp:revision>39</cp:revision>
  <dcterms:created xsi:type="dcterms:W3CDTF">2020-10-08T16:01:56Z</dcterms:created>
  <dcterms:modified xsi:type="dcterms:W3CDTF">2020-10-08T16:50:15Z</dcterms:modified>
</cp:coreProperties>
</file>